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8" r:id="rId11"/>
    <p:sldId id="265" r:id="rId12"/>
    <p:sldId id="26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3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2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B48E2-AE85-2840-AE46-F4C504100E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1A6090-6C23-0245-8AF1-7070EA096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D52CD-AD94-D64D-B0EA-7C4B86CA3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E42B-16C3-4C4B-9DAC-49ACFABE9E90}" type="datetimeFigureOut">
              <a:rPr lang="en-US" smtClean="0"/>
              <a:t>3/10/21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4FF133-F94B-9942-B61E-06D4621F8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DC4F4-97B3-AD46-8703-3B617F509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2D9E-077E-004F-A8EB-FC2A117FA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343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F8BC6-B096-8B42-8302-BF1D60B38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854E9D-2C54-A047-81A4-E5F1548ED5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9F45B-7658-5849-B9D7-DA122F568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E42B-16C3-4C4B-9DAC-49ACFABE9E90}" type="datetimeFigureOut">
              <a:rPr lang="en-US" smtClean="0"/>
              <a:t>3/10/21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832D88-CFAE-0840-ACD3-E6831BD17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44691-C2A6-D747-AEFA-DCE6DC9FB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2D9E-077E-004F-A8EB-FC2A117FA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716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E54682-C442-F640-810D-7FE763940D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409EBF-F0E5-A443-B8FD-C7DF196573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A9ED23-E04A-904B-8296-CAD8DEF14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E42B-16C3-4C4B-9DAC-49ACFABE9E90}" type="datetimeFigureOut">
              <a:rPr lang="en-US" smtClean="0"/>
              <a:t>3/10/21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BF8E44-778A-A041-A287-26CC8D1C7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C2FFF-FE94-2947-BA15-417764073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2D9E-077E-004F-A8EB-FC2A117FA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84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7A137-C323-4044-BE3F-2BE7C44D2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1EA85-759B-CA4E-9D27-CB8121032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C6F27-45EF-CE46-A3D9-325E30C18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E42B-16C3-4C4B-9DAC-49ACFABE9E90}" type="datetimeFigureOut">
              <a:rPr lang="en-US" smtClean="0"/>
              <a:t>3/10/21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1814C-B7DC-ED42-B5DB-F43C4EE77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FF326-C863-7C47-B3FB-8CED5A10C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2D9E-077E-004F-A8EB-FC2A117FA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156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C9EDD-C8D0-CB46-891A-29E9AE23E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ACEAB6-92B7-0B4F-8BFF-5385C92B49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902EF7-7B96-274F-9E56-430147160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E42B-16C3-4C4B-9DAC-49ACFABE9E90}" type="datetimeFigureOut">
              <a:rPr lang="en-US" smtClean="0"/>
              <a:t>3/10/21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A86B4-89D6-954D-A0C6-4E3B43E9F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80B168-02E5-774E-88C9-CAE19509C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2D9E-077E-004F-A8EB-FC2A117FA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988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5B307-2877-5149-A507-D560B29D5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594CF-F65D-FA43-A2DA-0F7022F3A0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124B04-11F8-FB42-A2E0-747CE163C8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BBEE01-AA2E-4E40-96E5-A58855F63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E42B-16C3-4C4B-9DAC-49ACFABE9E90}" type="datetimeFigureOut">
              <a:rPr lang="en-US" smtClean="0"/>
              <a:t>3/10/21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6F3551-C76D-F14F-A93F-5AEC789C4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E934FC-B49A-CF40-BABC-3EA44091E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2D9E-077E-004F-A8EB-FC2A117FA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218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FC1A0-8334-4B4E-B5C2-86EA5DE03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EB8479-4029-3043-81DB-713D36E4B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A7EA0C-42E3-8447-B700-64CF4A594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3C95BC-C77F-E14D-935E-5D9B11869D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9C45F4-60B4-7347-AB74-266A16FB5E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BC47E1-38C8-3D41-A2A7-1FC71B460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E42B-16C3-4C4B-9DAC-49ACFABE9E90}" type="datetimeFigureOut">
              <a:rPr lang="en-US" smtClean="0"/>
              <a:t>3/10/21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CDD0C6-13ED-B84E-8431-6C4ABC9D3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FFA677-F2F9-BC40-A85D-B5A54E0F9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2D9E-077E-004F-A8EB-FC2A117FA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52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B55DD-EBA8-DA41-B54B-FAA99C84C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955294-EEF7-7D42-ABFB-4E8E0C4A7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E42B-16C3-4C4B-9DAC-49ACFABE9E90}" type="datetimeFigureOut">
              <a:rPr lang="en-US" smtClean="0"/>
              <a:t>3/10/21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A8F364-E769-404A-9921-FEE60DEB2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B1DE9E-46F4-9741-9B17-F519AF2DF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2D9E-077E-004F-A8EB-FC2A117FA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49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2268FB-B364-8243-8074-BE3271185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E42B-16C3-4C4B-9DAC-49ACFABE9E90}" type="datetimeFigureOut">
              <a:rPr lang="en-US" smtClean="0"/>
              <a:t>3/10/21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83A2FF-4CB7-F149-9CF6-F5B42269A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634189-FFD1-344D-B3DF-7EF2D2223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2D9E-077E-004F-A8EB-FC2A117FA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78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30128-AEDD-8048-AA30-16F8C2067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700FB-82E7-3548-8471-204462618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9A076B-8AE3-C046-8090-C616644934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BB5DF2-C72C-8443-9F62-7CACCEFA2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E42B-16C3-4C4B-9DAC-49ACFABE9E90}" type="datetimeFigureOut">
              <a:rPr lang="en-US" smtClean="0"/>
              <a:t>3/10/21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502007-6BAB-C841-B8A0-03A8DF90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ED4E56-6ED7-6C4A-AFD4-9419A4D9D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2D9E-077E-004F-A8EB-FC2A117FA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62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8DA5E-2CF8-0947-B187-8E82D3167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6B4B3D-8025-0646-A8BB-7B1D21DD64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009788-6508-EB48-8E4D-4350A77C3C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B0259F-636C-074F-8E04-B2ED0672C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E42B-16C3-4C4B-9DAC-49ACFABE9E90}" type="datetimeFigureOut">
              <a:rPr lang="en-US" smtClean="0"/>
              <a:t>3/10/21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B6FF72-C60A-414C-8E1B-7EE03C515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B3DDBC-8628-0641-A34D-0E5E2BD8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B2D9E-077E-004F-A8EB-FC2A117FA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859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C4130E-CCB4-E548-8EAB-BEE9FE31A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696487-D549-1542-BD85-430C6CDFA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D0023C-1D9A-7F4F-B74D-B6A8F9F84A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4E42B-16C3-4C4B-9DAC-49ACFABE9E90}" type="datetimeFigureOut">
              <a:rPr lang="en-US" smtClean="0"/>
              <a:t>3/10/21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7D8C54-9655-EB44-A869-CE6521D7E7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79B8E-91DD-A947-85A1-4C75A75FE6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B2D9E-077E-004F-A8EB-FC2A117FA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80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77E13-EF5D-0244-B3AB-529A57AD16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987" y="1445342"/>
            <a:ext cx="9144000" cy="3613202"/>
          </a:xfrm>
        </p:spPr>
        <p:txBody>
          <a:bodyPr>
            <a:normAutofit/>
          </a:bodyPr>
          <a:lstStyle/>
          <a:p>
            <a:r>
              <a:rPr lang="en-US" dirty="0"/>
              <a:t>Summary of Revised SB86*: “Ca School Reopening”</a:t>
            </a:r>
            <a:br>
              <a:rPr lang="en-US" dirty="0"/>
            </a:br>
            <a:r>
              <a:rPr lang="en-US" dirty="0"/>
              <a:t>and </a:t>
            </a:r>
            <a:br>
              <a:rPr lang="en-US" dirty="0"/>
            </a:br>
            <a:r>
              <a:rPr lang="en-US" dirty="0"/>
              <a:t>Other PGUSD Information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62C04D-7CD7-0443-9EA3-6C6EB36BF344}"/>
              </a:ext>
            </a:extLst>
          </p:cNvPr>
          <p:cNvSpPr txBox="1"/>
          <p:nvPr/>
        </p:nvSpPr>
        <p:spPr>
          <a:xfrm>
            <a:off x="7757652" y="5914103"/>
            <a:ext cx="4173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>
                <a:solidFill>
                  <a:srgbClr val="FF0000"/>
                </a:solidFill>
              </a:rPr>
              <a:t>Revised March 4, 2021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1F78A7-4F95-5149-AEF1-4330D86780C7}"/>
              </a:ext>
            </a:extLst>
          </p:cNvPr>
          <p:cNvSpPr txBox="1"/>
          <p:nvPr/>
        </p:nvSpPr>
        <p:spPr>
          <a:xfrm>
            <a:off x="751114" y="5775603"/>
            <a:ext cx="3026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*Passed both houses of Ca Legislature March 4, 2021</a:t>
            </a:r>
          </a:p>
        </p:txBody>
      </p:sp>
    </p:spTree>
    <p:extLst>
      <p:ext uri="{BB962C8B-B14F-4D97-AF65-F5344CB8AC3E}">
        <p14:creationId xmlns:p14="http://schemas.microsoft.com/office/powerpoint/2010/main" val="1058375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CA9C8-4CD8-1549-8B88-81193F1D0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064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Statewide Vaccine Metric Added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E4CD3-53F8-6541-9969-DA29EAF53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50442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colored tiered threshold in California will now also be subject to change based on Safe School for All- </a:t>
            </a:r>
            <a:r>
              <a:rPr lang="en-US" i="1" dirty="0"/>
              <a:t>Vaccine Equity Metric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Changes (narrowed or reduced case thresholds) occur under two goals:</a:t>
            </a:r>
          </a:p>
          <a:p>
            <a:pPr lvl="1"/>
            <a:r>
              <a:rPr lang="en-US" sz="2800" dirty="0"/>
              <a:t>2 million doses have been administered to persons living in the Vaccine Equity Quartile. (assessed statewide)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4 million doses have been administered to persons living in the Vaccine Equity Quartile (assessed statewide)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** This is new as of 12 pm March 4, 2021 – more details later</a:t>
            </a:r>
          </a:p>
        </p:txBody>
      </p:sp>
    </p:spTree>
    <p:extLst>
      <p:ext uri="{BB962C8B-B14F-4D97-AF65-F5344CB8AC3E}">
        <p14:creationId xmlns:p14="http://schemas.microsoft.com/office/powerpoint/2010/main" val="3498906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F63B8-1DBB-3B42-8B91-FE0591DCD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Vaccine for Educators in Monterey County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6CF15-695C-544C-A71A-F17FDEED7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Vaccinations happening  for all educators, agriculture, and childcare workers</a:t>
            </a:r>
          </a:p>
          <a:p>
            <a:r>
              <a:rPr lang="en-US" dirty="0"/>
              <a:t> We continue to advertise for and provide information about locations that have vaccines available (IE: Montage, CVS, Safeway Pharmacy, </a:t>
            </a:r>
            <a:r>
              <a:rPr lang="en-US" dirty="0" err="1"/>
              <a:t>etc</a:t>
            </a:r>
            <a:r>
              <a:rPr lang="en-US" dirty="0"/>
              <a:t>) </a:t>
            </a:r>
          </a:p>
          <a:p>
            <a:r>
              <a:rPr lang="en-US" dirty="0"/>
              <a:t>We will continue to work with Montage Health and Monterey County Office of Education when specific educator pods are available for our staff</a:t>
            </a:r>
          </a:p>
          <a:p>
            <a:r>
              <a:rPr lang="en-US" dirty="0"/>
              <a:t>PGUSD is confidentially monitoring numbers and data to report to County Health (mandate of all schools)</a:t>
            </a:r>
          </a:p>
        </p:txBody>
      </p:sp>
    </p:spTree>
    <p:extLst>
      <p:ext uri="{BB962C8B-B14F-4D97-AF65-F5344CB8AC3E}">
        <p14:creationId xmlns:p14="http://schemas.microsoft.com/office/powerpoint/2010/main" val="3846250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EA6DD-2327-104C-A4CD-81872CE22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PGUSD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6E0F0-CF88-0B4C-BACF-2A7D22C47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7702"/>
            <a:ext cx="10515600" cy="5356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/>
              <a:t>Elementary Schools</a:t>
            </a:r>
            <a:r>
              <a:rPr lang="en-US" sz="1800" dirty="0"/>
              <a:t>:</a:t>
            </a:r>
          </a:p>
          <a:p>
            <a:r>
              <a:rPr lang="en-US" sz="1800" dirty="0"/>
              <a:t>Sent survey to parents regarding Hybrid/DL choice</a:t>
            </a:r>
          </a:p>
          <a:p>
            <a:r>
              <a:rPr lang="en-US" sz="1800" dirty="0"/>
              <a:t>Teachers have been assigned grade levels and Hybrid/DL (May be adjustment based on data from surveys)</a:t>
            </a:r>
          </a:p>
          <a:p>
            <a:r>
              <a:rPr lang="en-US" sz="1800" dirty="0"/>
              <a:t>Townhall conducted and follow up FAQ sent to all stakeholders and posted on webpage</a:t>
            </a:r>
          </a:p>
          <a:p>
            <a:pPr marL="0" indent="0">
              <a:buNone/>
            </a:pPr>
            <a:r>
              <a:rPr lang="en-US" sz="1800" b="1" dirty="0"/>
              <a:t>Secondary Schools</a:t>
            </a:r>
            <a:r>
              <a:rPr lang="en-US" sz="1800" dirty="0"/>
              <a:t>:</a:t>
            </a:r>
          </a:p>
          <a:p>
            <a:r>
              <a:rPr lang="en-US" sz="1800" dirty="0"/>
              <a:t>Schedules have been created for all students and classes</a:t>
            </a:r>
          </a:p>
          <a:p>
            <a:r>
              <a:rPr lang="en-US" sz="1800" dirty="0"/>
              <a:t>Townhalls to be scheduled </a:t>
            </a:r>
          </a:p>
          <a:p>
            <a:r>
              <a:rPr lang="en-US" sz="1800" dirty="0"/>
              <a:t>Sent survey to parents regarding Hybrid/DL choice                     </a:t>
            </a:r>
          </a:p>
          <a:p>
            <a:r>
              <a:rPr lang="en-US" sz="1800" dirty="0"/>
              <a:t>Secondary FAQ's sent to all stakeholders and posted on webpage</a:t>
            </a:r>
          </a:p>
          <a:p>
            <a:pPr marL="0" indent="0">
              <a:buNone/>
            </a:pPr>
            <a:r>
              <a:rPr lang="en-US" sz="1800" b="1" dirty="0"/>
              <a:t>All Sites</a:t>
            </a:r>
            <a:r>
              <a:rPr lang="en-US" sz="1800" dirty="0"/>
              <a:t>:</a:t>
            </a:r>
          </a:p>
          <a:p>
            <a:r>
              <a:rPr lang="en-US" sz="1800" dirty="0"/>
              <a:t>Final facilities preparations being made for reopening based on Covid Safety Plan</a:t>
            </a:r>
          </a:p>
          <a:p>
            <a:r>
              <a:rPr lang="en-US" sz="1800" dirty="0"/>
              <a:t>Employee vaccinations are underway as of March 3, 2021</a:t>
            </a:r>
          </a:p>
          <a:p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531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53B05-10CD-5342-9055-C2F9A876A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45340"/>
          </a:xfrm>
        </p:spPr>
        <p:txBody>
          <a:bodyPr/>
          <a:lstStyle/>
          <a:p>
            <a:pPr algn="ctr"/>
            <a:r>
              <a:rPr lang="en-US" dirty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1032761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4E55A-6283-B349-B8E3-9388315AF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 of Revised SB86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C1167B-4759-B049-9985-40F15729B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3897" y="1430594"/>
            <a:ext cx="10749116" cy="5035960"/>
          </a:xfrm>
        </p:spPr>
        <p:txBody>
          <a:bodyPr>
            <a:normAutofit fontScale="92500"/>
          </a:bodyPr>
          <a:lstStyle/>
          <a:p>
            <a:r>
              <a:rPr lang="en-US" dirty="0"/>
              <a:t>The deal does not force schools to reopen but provides incentives to do so</a:t>
            </a:r>
          </a:p>
          <a:p>
            <a:r>
              <a:rPr lang="en-US" dirty="0"/>
              <a:t>$2 billion to incentivize schools to provide more in-person instruction </a:t>
            </a:r>
            <a:r>
              <a:rPr lang="en-US" u="sng" dirty="0"/>
              <a:t>and</a:t>
            </a:r>
            <a:r>
              <a:rPr lang="en-US" dirty="0"/>
              <a:t> $4.6 billion for more learning time and academic interventions</a:t>
            </a:r>
          </a:p>
          <a:p>
            <a:r>
              <a:rPr lang="en-US" dirty="0"/>
              <a:t>The CDE will notify School Districts of their total apportionment within 15 days of the enactment of the bill</a:t>
            </a:r>
          </a:p>
          <a:p>
            <a:r>
              <a:rPr lang="en-US" dirty="0"/>
              <a:t>All School Districts are eligible to these funds, but not all LEAs will necessarily meet the criteria for expending them</a:t>
            </a:r>
          </a:p>
          <a:p>
            <a:r>
              <a:rPr lang="en-US" dirty="0"/>
              <a:t>The funds will be allocated in proportion to the School District’s total LCFF entitlement target…Basic Aid is also eligible, so far, based on ADA</a:t>
            </a:r>
          </a:p>
          <a:p>
            <a:r>
              <a:rPr lang="en-US" dirty="0"/>
              <a:t>School Districts will receive half of the funding in May and the other half in August. According to the Administration, the two payments include both grants  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468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05A83-B8A9-3341-A34F-7C056AE6C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Eligibility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504A5-80CD-1349-A181-E535C03AC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716" y="1383173"/>
            <a:ext cx="11034252" cy="51097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order to be eligible to expend the funds: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School Districts must provide in-person instruction by </a:t>
            </a:r>
            <a:r>
              <a:rPr lang="en-US" dirty="0">
                <a:solidFill>
                  <a:srgbClr val="FF0000"/>
                </a:solidFill>
              </a:rPr>
              <a:t>April 1</a:t>
            </a:r>
          </a:p>
          <a:p>
            <a:r>
              <a:rPr lang="en-US" dirty="0"/>
              <a:t>Includes ability to gain partial funding on a sliding scale if open by May 15</a:t>
            </a:r>
          </a:p>
          <a:p>
            <a:r>
              <a:rPr lang="en-US" dirty="0"/>
              <a:t>Between April 1- May 15, a School District’s funding will be reduced by 1% for each day of instruction the District did not provide in-person instruction </a:t>
            </a:r>
          </a:p>
          <a:p>
            <a:r>
              <a:rPr lang="en-US" dirty="0"/>
              <a:t>Schools must provide continuous in-person instruction through the end of the scheduled 2020-21 school year in order to maintain compliance. If a District fails to provide continuous in-instruction, it will forfeit all funds apportioned under this grant.</a:t>
            </a:r>
          </a:p>
        </p:txBody>
      </p:sp>
    </p:spTree>
    <p:extLst>
      <p:ext uri="{BB962C8B-B14F-4D97-AF65-F5344CB8AC3E}">
        <p14:creationId xmlns:p14="http://schemas.microsoft.com/office/powerpoint/2010/main" val="2907159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2CE6B-D11C-C248-A358-8D0819D41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In-person instruction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7CCC9-6D57-4F4D-83D1-25136DAF5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171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definition of “in-person instruction” is defined as including </a:t>
            </a:r>
            <a:r>
              <a:rPr lang="en-US" dirty="0">
                <a:solidFill>
                  <a:srgbClr val="FF0000"/>
                </a:solidFill>
              </a:rPr>
              <a:t>hybrid</a:t>
            </a:r>
            <a:r>
              <a:rPr lang="en-US" dirty="0"/>
              <a:t> settings and as follows: 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3200" b="1" dirty="0"/>
              <a:t>In-person instruction </a:t>
            </a:r>
            <a:r>
              <a:rPr lang="en-US" sz="3200" dirty="0"/>
              <a:t>means</a:t>
            </a:r>
            <a:r>
              <a:rPr lang="en-US" sz="3200" b="1" dirty="0"/>
              <a:t> </a:t>
            </a:r>
            <a:r>
              <a:rPr lang="en-US" sz="3200" dirty="0"/>
              <a:t>“instruction under the </a:t>
            </a:r>
            <a:r>
              <a:rPr lang="en-US" sz="3200" u="sng" dirty="0"/>
              <a:t>immediate</a:t>
            </a:r>
            <a:r>
              <a:rPr lang="en-US" sz="3200" dirty="0"/>
              <a:t> </a:t>
            </a:r>
            <a:r>
              <a:rPr lang="en-US" sz="3200" u="sng" dirty="0"/>
              <a:t>physical</a:t>
            </a:r>
            <a:r>
              <a:rPr lang="en-US" sz="3200" dirty="0"/>
              <a:t> </a:t>
            </a:r>
            <a:r>
              <a:rPr lang="en-US" sz="3200" u="sng" dirty="0"/>
              <a:t>supervision</a:t>
            </a:r>
            <a:r>
              <a:rPr lang="en-US" sz="3200" dirty="0"/>
              <a:t> and control of a certificated employee of the local educational agency while engaged in educational activities required of the pupil”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441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9994C-9D85-3D4F-9827-8766C5607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In Person Instruction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B0398-E94F-5D47-B18B-C9500C5BE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587"/>
            <a:ext cx="10515600" cy="5440413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Above 25/100,000 (</a:t>
            </a:r>
            <a:r>
              <a:rPr lang="en-US" b="1" dirty="0">
                <a:solidFill>
                  <a:srgbClr val="7030A0"/>
                </a:solidFill>
              </a:rPr>
              <a:t>Deep Purple</a:t>
            </a:r>
            <a:r>
              <a:rPr lang="en-US" b="1" dirty="0"/>
              <a:t>):</a:t>
            </a:r>
            <a:r>
              <a:rPr lang="en-US" dirty="0"/>
              <a:t> Must offer in-person instruction to the </a:t>
            </a:r>
            <a:r>
              <a:rPr lang="en-US" b="1" dirty="0"/>
              <a:t>prioritized student cohorts</a:t>
            </a:r>
            <a:r>
              <a:rPr lang="en-US" dirty="0"/>
              <a:t> </a:t>
            </a:r>
            <a:r>
              <a:rPr lang="en-US" sz="2000" dirty="0"/>
              <a:t>but may limit the number of pupils within the prioritized cohorts that receive in-person instruction if the number of pupils in these cohorts exceeds the physical capacity of an School District to maintain health and safety pursuant to its COVID-19 safety plan </a:t>
            </a:r>
          </a:p>
          <a:p>
            <a:r>
              <a:rPr lang="en-US" b="1" dirty="0"/>
              <a:t>Below 25/100,000 (</a:t>
            </a:r>
            <a:r>
              <a:rPr lang="en-US" b="1" dirty="0">
                <a:solidFill>
                  <a:srgbClr val="9437FF"/>
                </a:solidFill>
              </a:rPr>
              <a:t>Purple</a:t>
            </a:r>
            <a:r>
              <a:rPr lang="en-US" b="1" dirty="0"/>
              <a:t>):</a:t>
            </a:r>
            <a:r>
              <a:rPr lang="en-US" dirty="0"/>
              <a:t> Must offer in-person instruction to the </a:t>
            </a:r>
            <a:r>
              <a:rPr lang="en-US" b="1" dirty="0"/>
              <a:t>prioritized student cohorts (noted above)</a:t>
            </a:r>
            <a:r>
              <a:rPr lang="en-US" dirty="0"/>
              <a:t> and T</a:t>
            </a:r>
            <a:r>
              <a:rPr lang="en-US" b="1" dirty="0"/>
              <a:t>K-Grade 2</a:t>
            </a:r>
            <a:r>
              <a:rPr lang="en-US" dirty="0"/>
              <a:t> </a:t>
            </a:r>
          </a:p>
          <a:p>
            <a:r>
              <a:rPr lang="en-US" b="1" dirty="0">
                <a:solidFill>
                  <a:srgbClr val="FF0000"/>
                </a:solidFill>
              </a:rPr>
              <a:t>Red</a:t>
            </a:r>
            <a:r>
              <a:rPr lang="en-US" b="1" dirty="0"/>
              <a:t>/</a:t>
            </a:r>
            <a:r>
              <a:rPr lang="en-US" b="1" dirty="0">
                <a:solidFill>
                  <a:schemeClr val="accent2"/>
                </a:solidFill>
              </a:rPr>
              <a:t>Orange</a:t>
            </a:r>
            <a:r>
              <a:rPr lang="en-US" b="1" dirty="0"/>
              <a:t>/</a:t>
            </a:r>
            <a:r>
              <a:rPr lang="en-US" b="1" dirty="0">
                <a:solidFill>
                  <a:srgbClr val="FFFF00"/>
                </a:solidFill>
              </a:rPr>
              <a:t>Yellow</a:t>
            </a:r>
            <a:r>
              <a:rPr lang="en-US" b="1" dirty="0"/>
              <a:t>:</a:t>
            </a:r>
            <a:r>
              <a:rPr lang="en-US" dirty="0"/>
              <a:t> Must offer in-person instruction to </a:t>
            </a:r>
            <a:r>
              <a:rPr lang="en-US" b="1" dirty="0"/>
              <a:t>prioritized student cohorts</a:t>
            </a:r>
            <a:r>
              <a:rPr lang="en-US" dirty="0"/>
              <a:t>, T</a:t>
            </a:r>
            <a:r>
              <a:rPr lang="en-US" b="1" dirty="0"/>
              <a:t>K-Grade 6</a:t>
            </a:r>
            <a:r>
              <a:rPr lang="en-US" dirty="0"/>
              <a:t>, and </a:t>
            </a:r>
            <a:r>
              <a:rPr lang="en-US" b="1" dirty="0"/>
              <a:t>one full grade above grade 6</a:t>
            </a:r>
            <a:r>
              <a:rPr lang="en-US" dirty="0"/>
              <a:t>(local choice) </a:t>
            </a:r>
          </a:p>
          <a:p>
            <a:pPr marL="0" indent="0" algn="r">
              <a:buNone/>
            </a:pPr>
            <a:r>
              <a:rPr lang="en-US" sz="2400" dirty="0"/>
              <a:t>Adj. Case rate on 3/4/2021: 10.1 (was 18.4 a week ago)</a:t>
            </a:r>
            <a:endParaRPr lang="en-US" dirty="0"/>
          </a:p>
          <a:p>
            <a:r>
              <a:rPr lang="en-US" dirty="0"/>
              <a:t>“Under the updated Blueprint (3/4/2021), a county would now be able to move from the </a:t>
            </a:r>
            <a:r>
              <a:rPr lang="en-US" dirty="0">
                <a:solidFill>
                  <a:srgbClr val="9437FF"/>
                </a:solidFill>
              </a:rPr>
              <a:t>purple</a:t>
            </a:r>
            <a:r>
              <a:rPr lang="en-US" dirty="0"/>
              <a:t> tier to the </a:t>
            </a:r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 tier once it has 10 or fewer cases per 100,000 people due to </a:t>
            </a:r>
            <a:r>
              <a:rPr lang="en-US" i="1" dirty="0"/>
              <a:t>Vaccine Equity Metric</a:t>
            </a:r>
            <a:r>
              <a:rPr lang="en-US" dirty="0"/>
              <a:t>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050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8BD91-8232-3744-B825-F10A5FE8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In Person Instruction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329D8-69F7-4B45-BFC6-8A10767F3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0"/>
            <a:ext cx="10754032" cy="4999985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PGUSD Covid Safety Plan has </a:t>
            </a:r>
            <a:r>
              <a:rPr lang="en-US" b="1" dirty="0"/>
              <a:t>not</a:t>
            </a:r>
            <a:r>
              <a:rPr lang="en-US" dirty="0"/>
              <a:t> been found deficient, therefore approved by health agencies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Monterey County Schools, under CDPH guidelines: </a:t>
            </a:r>
          </a:p>
          <a:p>
            <a:pPr lvl="1"/>
            <a:r>
              <a:rPr lang="en-US" dirty="0"/>
              <a:t>TK-5/6 </a:t>
            </a:r>
            <a:r>
              <a:rPr lang="en-US" b="1" dirty="0"/>
              <a:t>may</a:t>
            </a:r>
            <a:r>
              <a:rPr lang="en-US" dirty="0"/>
              <a:t> open with approved CSP when in Purple </a:t>
            </a:r>
          </a:p>
          <a:p>
            <a:pPr lvl="1"/>
            <a:r>
              <a:rPr lang="en-US" dirty="0"/>
              <a:t>6/7-12 </a:t>
            </a:r>
            <a:r>
              <a:rPr lang="en-US" b="1" dirty="0"/>
              <a:t>may</a:t>
            </a:r>
            <a:r>
              <a:rPr lang="en-US" dirty="0"/>
              <a:t> open two weeks and one day after Tuesday announcement of County qualifying for the </a:t>
            </a:r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 Tier (IE: If County qualifies for Red Tier on March 16, and all metrics stay below threshold, secondary schools may re-open two weeks and a day later, when County opens under Red Tier, March 31)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All schools MUST offer distance learning options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396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0803B-5574-6346-965E-63EF36881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Prioritized Pupils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746DE-6758-AC42-B259-AEACFDE42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905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“Prioritized pupils” include: 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3200" dirty="0"/>
              <a:t>Foster and homeless youth </a:t>
            </a:r>
          </a:p>
          <a:p>
            <a:pPr lvl="1"/>
            <a:r>
              <a:rPr lang="en-US" sz="3200" dirty="0"/>
              <a:t>English learners </a:t>
            </a:r>
          </a:p>
          <a:p>
            <a:pPr lvl="1"/>
            <a:r>
              <a:rPr lang="en-US" sz="3200" dirty="0"/>
              <a:t>Special Education pupils </a:t>
            </a:r>
          </a:p>
          <a:p>
            <a:pPr lvl="1"/>
            <a:r>
              <a:rPr lang="en-US" sz="3200" dirty="0"/>
              <a:t>Pupils at risk of abuse, neglect, or exploitation </a:t>
            </a:r>
          </a:p>
          <a:p>
            <a:pPr lvl="1"/>
            <a:r>
              <a:rPr lang="en-US" sz="3200" dirty="0"/>
              <a:t>Disengaged pupils </a:t>
            </a:r>
          </a:p>
          <a:p>
            <a:pPr lvl="1"/>
            <a:r>
              <a:rPr lang="en-US" sz="3200" dirty="0"/>
              <a:t>Students lacking access to adequate internet access</a:t>
            </a:r>
          </a:p>
        </p:txBody>
      </p:sp>
    </p:spTree>
    <p:extLst>
      <p:ext uri="{BB962C8B-B14F-4D97-AF65-F5344CB8AC3E}">
        <p14:creationId xmlns:p14="http://schemas.microsoft.com/office/powerpoint/2010/main" val="3061636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FDF97-5493-0345-9598-CDFFF3D43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58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Testing Caveats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7BB6A-14E6-B84F-AEB8-39F904410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348" y="1150374"/>
            <a:ext cx="10943303" cy="515077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In the </a:t>
            </a:r>
            <a:r>
              <a:rPr lang="en-US" dirty="0">
                <a:solidFill>
                  <a:srgbClr val="9437FF"/>
                </a:solidFill>
              </a:rPr>
              <a:t>purple tier </a:t>
            </a:r>
            <a:r>
              <a:rPr lang="en-US" i="1" dirty="0"/>
              <a:t>only</a:t>
            </a:r>
            <a:r>
              <a:rPr lang="en-US" dirty="0"/>
              <a:t>, School Districts are required to follow the CDPH testing cadences for all students and staff (unless grandfathered*)</a:t>
            </a:r>
          </a:p>
          <a:p>
            <a:pPr>
              <a:lnSpc>
                <a:spcPct val="120000"/>
              </a:lnSpc>
            </a:pPr>
            <a:r>
              <a:rPr lang="en-US" dirty="0"/>
              <a:t>Testing for </a:t>
            </a:r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/</a:t>
            </a:r>
            <a:r>
              <a:rPr lang="en-US" dirty="0">
                <a:solidFill>
                  <a:schemeClr val="accent2"/>
                </a:solidFill>
              </a:rPr>
              <a:t>Orange</a:t>
            </a:r>
            <a:r>
              <a:rPr lang="en-US" dirty="0"/>
              <a:t>/</a:t>
            </a:r>
            <a:r>
              <a:rPr lang="en-US" dirty="0">
                <a:solidFill>
                  <a:srgbClr val="FFFF00"/>
                </a:solidFill>
              </a:rPr>
              <a:t>Yellow</a:t>
            </a:r>
            <a:r>
              <a:rPr lang="en-US" dirty="0"/>
              <a:t> counties must be consistent with the locally adopted COVID-19 Safety Plan</a:t>
            </a:r>
          </a:p>
          <a:p>
            <a:pPr>
              <a:lnSpc>
                <a:spcPct val="120000"/>
              </a:lnSpc>
            </a:pPr>
            <a:r>
              <a:rPr lang="en-US" dirty="0"/>
              <a:t>*There is a grandfathering clause for those LEAs that have a COVID-19 Safety Plan approved by April 1</a:t>
            </a:r>
          </a:p>
          <a:p>
            <a:pPr>
              <a:lnSpc>
                <a:spcPct val="150000"/>
              </a:lnSpc>
            </a:pPr>
            <a:r>
              <a:rPr lang="en-US" dirty="0"/>
              <a:t>PGUSD falls within that clause and uses symptomatic testing</a:t>
            </a:r>
          </a:p>
          <a:p>
            <a:pPr>
              <a:lnSpc>
                <a:spcPct val="110000"/>
              </a:lnSpc>
            </a:pPr>
            <a:r>
              <a:rPr lang="en-US" dirty="0"/>
              <a:t>The bill also retains the data reporting requirements and school closure information requirement</a:t>
            </a:r>
          </a:p>
        </p:txBody>
      </p:sp>
    </p:spTree>
    <p:extLst>
      <p:ext uri="{BB962C8B-B14F-4D97-AF65-F5344CB8AC3E}">
        <p14:creationId xmlns:p14="http://schemas.microsoft.com/office/powerpoint/2010/main" val="326636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C8881-9E7B-9146-B11B-480708DDF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 Vaccine Requirement in AB86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690C3-A93D-5742-95C8-1AD784834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AB86 (revised) codifies in statute the Governor's recent announcement to prioritize a portion of vaccines for school staff providing in-person services. However, it includes a provision that states, 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2800" i="1" dirty="0"/>
              <a:t>“this section shall </a:t>
            </a:r>
            <a:r>
              <a:rPr lang="en-US" sz="2800" i="1" u="sng" dirty="0"/>
              <a:t>not</a:t>
            </a:r>
            <a:r>
              <a:rPr lang="en-US" sz="2800" i="1" dirty="0"/>
              <a:t> be construed as inferring that vaccination of school staff or pupils is a </a:t>
            </a:r>
            <a:r>
              <a:rPr lang="en-US" sz="2800" i="1" u="sng" dirty="0"/>
              <a:t>prerequisite</a:t>
            </a:r>
            <a:r>
              <a:rPr lang="en-US" sz="2800" i="1" dirty="0"/>
              <a:t> for providing in-person instruction.”</a:t>
            </a:r>
          </a:p>
        </p:txBody>
      </p:sp>
    </p:spTree>
    <p:extLst>
      <p:ext uri="{BB962C8B-B14F-4D97-AF65-F5344CB8AC3E}">
        <p14:creationId xmlns:p14="http://schemas.microsoft.com/office/powerpoint/2010/main" val="496360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1057</Words>
  <Application>Microsoft Macintosh PowerPoint</Application>
  <PresentationFormat>Widescreen</PresentationFormat>
  <Paragraphs>83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Summary of Revised SB86*: “Ca School Reopening” and  Other PGUSD Information</vt:lpstr>
      <vt:lpstr>Summary of Revised SB86</vt:lpstr>
      <vt:lpstr>Eligibility</vt:lpstr>
      <vt:lpstr>In-person instruction</vt:lpstr>
      <vt:lpstr>In Person Instruction</vt:lpstr>
      <vt:lpstr>In Person Instruction</vt:lpstr>
      <vt:lpstr>Prioritized Pupils</vt:lpstr>
      <vt:lpstr>Testing Caveats</vt:lpstr>
      <vt:lpstr>No Vaccine Requirement in AB86</vt:lpstr>
      <vt:lpstr>Statewide Vaccine Metric Added</vt:lpstr>
      <vt:lpstr>Vaccine for Educators in Monterey County</vt:lpstr>
      <vt:lpstr>PGUSD Status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22</cp:revision>
  <dcterms:created xsi:type="dcterms:W3CDTF">2021-03-04T18:11:25Z</dcterms:created>
  <dcterms:modified xsi:type="dcterms:W3CDTF">2021-03-10T17:14:10Z</dcterms:modified>
</cp:coreProperties>
</file>